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9144000" cy="5143500" type="screen16x9"/>
  <p:notesSz cx="6858000" cy="9144000"/>
  <p:embeddedFontLst>
    <p:embeddedFont>
      <p:font typeface="Roboto" panose="02000000000000000000" pitchFamily="2"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7C4B271-CB5B-4DD3-A49C-1D4A961D7196}">
  <a:tblStyle styleId="{27C4B271-CB5B-4DD3-A49C-1D4A961D719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4ec752d3e8_7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4ec752d3e8_7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ec752d3e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ec752d3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Balance Scorecard Template</a:t>
            </a:r>
            <a:endParaRPr/>
          </a:p>
        </p:txBody>
      </p:sp>
      <p:sp>
        <p:nvSpPr>
          <p:cNvPr id="55" name="Google Shape;55;p13"/>
          <p:cNvSpPr txBox="1">
            <a:spLocks noGrp="1"/>
          </p:cNvSpPr>
          <p:nvPr>
            <p:ph type="body" idx="1"/>
          </p:nvPr>
        </p:nvSpPr>
        <p:spPr>
          <a:xfrm>
            <a:off x="311700" y="847675"/>
            <a:ext cx="8520600" cy="406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374151"/>
                </a:solidFill>
                <a:highlight>
                  <a:srgbClr val="F7F7F8"/>
                </a:highlight>
                <a:latin typeface="Roboto"/>
                <a:ea typeface="Roboto"/>
                <a:cs typeface="Roboto"/>
                <a:sym typeface="Roboto"/>
              </a:rPr>
              <a:t>The Balanced Scorecard is a strategic performance measurement framework that helps organizations monitor and manage their performance in a balanced and comprehensive manner. It provides a balanced view of an organization's performance by considering multiple perspectives, such as financial, customer, internal processes, and learning and growth.</a:t>
            </a:r>
            <a:endParaRPr sz="1000">
              <a:solidFill>
                <a:srgbClr val="374151"/>
              </a:solidFill>
              <a:highlight>
                <a:srgbClr val="F7F7F8"/>
              </a:highlight>
              <a:latin typeface="Roboto"/>
              <a:ea typeface="Roboto"/>
              <a:cs typeface="Roboto"/>
              <a:sym typeface="Roboto"/>
            </a:endParaRPr>
          </a:p>
          <a:p>
            <a:pPr marL="0" lvl="0" indent="0" algn="l" rtl="0">
              <a:spcBef>
                <a:spcPts val="1500"/>
              </a:spcBef>
              <a:spcAft>
                <a:spcPts val="0"/>
              </a:spcAft>
              <a:buClr>
                <a:schemeClr val="dk1"/>
              </a:buClr>
              <a:buSzPts val="1100"/>
              <a:buFont typeface="Arial"/>
              <a:buNone/>
            </a:pPr>
            <a:r>
              <a:rPr lang="en" sz="1000">
                <a:solidFill>
                  <a:srgbClr val="374151"/>
                </a:solidFill>
                <a:highlight>
                  <a:srgbClr val="F7F7F8"/>
                </a:highlight>
                <a:latin typeface="Roboto"/>
                <a:ea typeface="Roboto"/>
                <a:cs typeface="Roboto"/>
                <a:sym typeface="Roboto"/>
              </a:rPr>
              <a:t>The Balanced Scorecard typically consists of four key perspectives:</a:t>
            </a:r>
            <a:endParaRPr sz="1000">
              <a:solidFill>
                <a:srgbClr val="374151"/>
              </a:solidFill>
              <a:highlight>
                <a:srgbClr val="F7F7F8"/>
              </a:highlight>
              <a:latin typeface="Roboto"/>
              <a:ea typeface="Roboto"/>
              <a:cs typeface="Roboto"/>
              <a:sym typeface="Roboto"/>
            </a:endParaRPr>
          </a:p>
          <a:p>
            <a:pPr marL="457200" lvl="0" indent="-292100" algn="l" rtl="0">
              <a:spcBef>
                <a:spcPts val="1500"/>
              </a:spcBef>
              <a:spcAft>
                <a:spcPts val="0"/>
              </a:spcAft>
              <a:buClr>
                <a:srgbClr val="374151"/>
              </a:buClr>
              <a:buSzPts val="1000"/>
              <a:buFont typeface="Roboto"/>
              <a:buAutoNum type="arabicPeriod"/>
            </a:pPr>
            <a:r>
              <a:rPr lang="en" sz="1000" b="1">
                <a:solidFill>
                  <a:srgbClr val="374151"/>
                </a:solidFill>
                <a:highlight>
                  <a:srgbClr val="F7F7F8"/>
                </a:highlight>
                <a:latin typeface="Roboto"/>
                <a:ea typeface="Roboto"/>
                <a:cs typeface="Roboto"/>
                <a:sym typeface="Roboto"/>
              </a:rPr>
              <a:t>Financial Perspective:</a:t>
            </a:r>
            <a:r>
              <a:rPr lang="en" sz="1000">
                <a:solidFill>
                  <a:srgbClr val="374151"/>
                </a:solidFill>
                <a:highlight>
                  <a:srgbClr val="F7F7F8"/>
                </a:highlight>
                <a:latin typeface="Roboto"/>
                <a:ea typeface="Roboto"/>
                <a:cs typeface="Roboto"/>
                <a:sym typeface="Roboto"/>
              </a:rPr>
              <a:t> This perspective focuses on the financial goals and objectives of the organization. It includes measures such as revenue, profitability, cost management, return on investment, and cash flow. The financial perspective helps evaluate the financial health and success of the organization.</a:t>
            </a:r>
            <a:endParaRPr sz="1000">
              <a:solidFill>
                <a:srgbClr val="374151"/>
              </a:solidFill>
              <a:highlight>
                <a:srgbClr val="F7F7F8"/>
              </a:highlight>
              <a:latin typeface="Roboto"/>
              <a:ea typeface="Roboto"/>
              <a:cs typeface="Roboto"/>
              <a:sym typeface="Roboto"/>
            </a:endParaRPr>
          </a:p>
          <a:p>
            <a:pPr marL="457200" lvl="0" indent="-292100" algn="l" rtl="0">
              <a:spcBef>
                <a:spcPts val="0"/>
              </a:spcBef>
              <a:spcAft>
                <a:spcPts val="0"/>
              </a:spcAft>
              <a:buClr>
                <a:srgbClr val="374151"/>
              </a:buClr>
              <a:buSzPts val="1000"/>
              <a:buFont typeface="Roboto"/>
              <a:buAutoNum type="arabicPeriod"/>
            </a:pPr>
            <a:r>
              <a:rPr lang="en" sz="1000" b="1">
                <a:solidFill>
                  <a:srgbClr val="374151"/>
                </a:solidFill>
                <a:highlight>
                  <a:srgbClr val="F7F7F8"/>
                </a:highlight>
                <a:latin typeface="Roboto"/>
                <a:ea typeface="Roboto"/>
                <a:cs typeface="Roboto"/>
                <a:sym typeface="Roboto"/>
              </a:rPr>
              <a:t>Customer Perspective: </a:t>
            </a:r>
            <a:r>
              <a:rPr lang="en" sz="1000">
                <a:solidFill>
                  <a:srgbClr val="374151"/>
                </a:solidFill>
                <a:highlight>
                  <a:srgbClr val="F7F7F8"/>
                </a:highlight>
                <a:latin typeface="Roboto"/>
                <a:ea typeface="Roboto"/>
                <a:cs typeface="Roboto"/>
                <a:sym typeface="Roboto"/>
              </a:rPr>
              <a:t>This perspective emphasizes the organization's ability to meet and exceed customer expectations. It includes measures related to customer satisfaction, customer loyalty, market share, and customer retention. By focusing on customer needs and preferences, organizations can ensure they deliver value to their customers.</a:t>
            </a:r>
            <a:endParaRPr sz="1000">
              <a:solidFill>
                <a:srgbClr val="374151"/>
              </a:solidFill>
              <a:highlight>
                <a:srgbClr val="F7F7F8"/>
              </a:highlight>
              <a:latin typeface="Roboto"/>
              <a:ea typeface="Roboto"/>
              <a:cs typeface="Roboto"/>
              <a:sym typeface="Roboto"/>
            </a:endParaRPr>
          </a:p>
          <a:p>
            <a:pPr marL="457200" lvl="0" indent="-292100" algn="l" rtl="0">
              <a:spcBef>
                <a:spcPts val="0"/>
              </a:spcBef>
              <a:spcAft>
                <a:spcPts val="0"/>
              </a:spcAft>
              <a:buClr>
                <a:srgbClr val="374151"/>
              </a:buClr>
              <a:buSzPts val="1000"/>
              <a:buFont typeface="Roboto"/>
              <a:buAutoNum type="arabicPeriod"/>
            </a:pPr>
            <a:r>
              <a:rPr lang="en" sz="1000" b="1">
                <a:solidFill>
                  <a:srgbClr val="374151"/>
                </a:solidFill>
                <a:highlight>
                  <a:srgbClr val="F7F7F8"/>
                </a:highlight>
                <a:latin typeface="Roboto"/>
                <a:ea typeface="Roboto"/>
                <a:cs typeface="Roboto"/>
                <a:sym typeface="Roboto"/>
              </a:rPr>
              <a:t>Internal Process: </a:t>
            </a:r>
            <a:r>
              <a:rPr lang="en" sz="1000">
                <a:solidFill>
                  <a:srgbClr val="374151"/>
                </a:solidFill>
                <a:highlight>
                  <a:srgbClr val="F7F7F8"/>
                </a:highlight>
                <a:latin typeface="Roboto"/>
                <a:ea typeface="Roboto"/>
                <a:cs typeface="Roboto"/>
                <a:sym typeface="Roboto"/>
              </a:rPr>
              <a:t>This perspective looks at the internal processes and activities that drive organizational performance. It involves identifying critical processes and measuring their efficiency, quality, and effectiveness. Examples of measures in this perspective include cycle time, defect rate, process automation, and product/service innovation.</a:t>
            </a:r>
            <a:endParaRPr sz="1000">
              <a:solidFill>
                <a:srgbClr val="374151"/>
              </a:solidFill>
              <a:highlight>
                <a:srgbClr val="F7F7F8"/>
              </a:highlight>
              <a:latin typeface="Roboto"/>
              <a:ea typeface="Roboto"/>
              <a:cs typeface="Roboto"/>
              <a:sym typeface="Roboto"/>
            </a:endParaRPr>
          </a:p>
          <a:p>
            <a:pPr marL="457200" lvl="0" indent="-292100" algn="l" rtl="0">
              <a:spcBef>
                <a:spcPts val="0"/>
              </a:spcBef>
              <a:spcAft>
                <a:spcPts val="0"/>
              </a:spcAft>
              <a:buClr>
                <a:srgbClr val="374151"/>
              </a:buClr>
              <a:buSzPts val="1000"/>
              <a:buFont typeface="Roboto"/>
              <a:buAutoNum type="arabicPeriod"/>
            </a:pPr>
            <a:r>
              <a:rPr lang="en" sz="1000" b="1">
                <a:solidFill>
                  <a:srgbClr val="374151"/>
                </a:solidFill>
                <a:highlight>
                  <a:srgbClr val="F7F7F8"/>
                </a:highlight>
                <a:latin typeface="Roboto"/>
                <a:ea typeface="Roboto"/>
                <a:cs typeface="Roboto"/>
                <a:sym typeface="Roboto"/>
              </a:rPr>
              <a:t>Learning and Growth:</a:t>
            </a:r>
            <a:r>
              <a:rPr lang="en" sz="1000">
                <a:solidFill>
                  <a:srgbClr val="374151"/>
                </a:solidFill>
                <a:highlight>
                  <a:srgbClr val="F7F7F8"/>
                </a:highlight>
                <a:latin typeface="Roboto"/>
                <a:ea typeface="Roboto"/>
                <a:cs typeface="Roboto"/>
                <a:sym typeface="Roboto"/>
              </a:rPr>
              <a:t> This perspective focuses on the organization's ability to learn, adapt, and improve over time. It includes measures related to employee training and development, employee satisfaction, organizational culture, and knowledge management. By investing in learning and growth initiatives, organizations can build capabilities and foster innovation.</a:t>
            </a:r>
            <a:endParaRPr sz="1000">
              <a:solidFill>
                <a:srgbClr val="374151"/>
              </a:solidFill>
              <a:highlight>
                <a:srgbClr val="F7F7F8"/>
              </a:highlight>
              <a:latin typeface="Roboto"/>
              <a:ea typeface="Roboto"/>
              <a:cs typeface="Roboto"/>
              <a:sym typeface="Roboto"/>
            </a:endParaRPr>
          </a:p>
          <a:p>
            <a:pPr marL="0" lvl="0" indent="0" algn="l" rtl="0">
              <a:spcBef>
                <a:spcPts val="1500"/>
              </a:spcBef>
              <a:spcAft>
                <a:spcPts val="0"/>
              </a:spcAft>
              <a:buClr>
                <a:schemeClr val="dk1"/>
              </a:buClr>
              <a:buSzPts val="1100"/>
              <a:buFont typeface="Arial"/>
              <a:buNone/>
            </a:pPr>
            <a:r>
              <a:rPr lang="en" sz="1000">
                <a:solidFill>
                  <a:srgbClr val="374151"/>
                </a:solidFill>
                <a:highlight>
                  <a:srgbClr val="F7F7F8"/>
                </a:highlight>
                <a:latin typeface="Roboto"/>
                <a:ea typeface="Roboto"/>
                <a:cs typeface="Roboto"/>
                <a:sym typeface="Roboto"/>
              </a:rPr>
              <a:t>The Balanced Scorecard helps organizations align their strategic objectives with performance measures and targets in each of these perspectives. It provides a framework for tracking progress, identifying areas for improvement, and ensuring that all aspects of the organization's performance are considered in a balanced way.</a:t>
            </a:r>
            <a:endParaRPr sz="1000">
              <a:solidFill>
                <a:srgbClr val="374151"/>
              </a:solidFill>
              <a:highlight>
                <a:srgbClr val="F7F7F8"/>
              </a:highlight>
              <a:latin typeface="Roboto"/>
              <a:ea typeface="Roboto"/>
              <a:cs typeface="Roboto"/>
              <a:sym typeface="Roboto"/>
            </a:endParaRPr>
          </a:p>
          <a:p>
            <a:pPr marL="0" lvl="0" indent="0" algn="l" rtl="0">
              <a:spcBef>
                <a:spcPts val="1500"/>
              </a:spcBef>
              <a:spcAft>
                <a:spcPts val="1200"/>
              </a:spcAft>
              <a:buNone/>
            </a:pP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graphicFrame>
        <p:nvGraphicFramePr>
          <p:cNvPr id="60" name="Google Shape;60;p14"/>
          <p:cNvGraphicFramePr/>
          <p:nvPr>
            <p:extLst>
              <p:ext uri="{D42A27DB-BD31-4B8C-83A1-F6EECF244321}">
                <p14:modId xmlns:p14="http://schemas.microsoft.com/office/powerpoint/2010/main" val="2485718170"/>
              </p:ext>
            </p:extLst>
          </p:nvPr>
        </p:nvGraphicFramePr>
        <p:xfrm>
          <a:off x="371375" y="1314450"/>
          <a:ext cx="8267625" cy="3524250"/>
        </p:xfrm>
        <a:graphic>
          <a:graphicData uri="http://schemas.openxmlformats.org/drawingml/2006/table">
            <a:tbl>
              <a:tblPr>
                <a:noFill/>
                <a:tableStyleId>{27C4B271-CB5B-4DD3-A49C-1D4A961D7196}</a:tableStyleId>
              </a:tblPr>
              <a:tblGrid>
                <a:gridCol w="1429075">
                  <a:extLst>
                    <a:ext uri="{9D8B030D-6E8A-4147-A177-3AD203B41FA5}">
                      <a16:colId xmlns:a16="http://schemas.microsoft.com/office/drawing/2014/main" val="20000"/>
                    </a:ext>
                  </a:extLst>
                </a:gridCol>
                <a:gridCol w="3429225">
                  <a:extLst>
                    <a:ext uri="{9D8B030D-6E8A-4147-A177-3AD203B41FA5}">
                      <a16:colId xmlns:a16="http://schemas.microsoft.com/office/drawing/2014/main" val="20001"/>
                    </a:ext>
                  </a:extLst>
                </a:gridCol>
                <a:gridCol w="962650">
                  <a:extLst>
                    <a:ext uri="{9D8B030D-6E8A-4147-A177-3AD203B41FA5}">
                      <a16:colId xmlns:a16="http://schemas.microsoft.com/office/drawing/2014/main" val="20002"/>
                    </a:ext>
                  </a:extLst>
                </a:gridCol>
                <a:gridCol w="1092400">
                  <a:extLst>
                    <a:ext uri="{9D8B030D-6E8A-4147-A177-3AD203B41FA5}">
                      <a16:colId xmlns:a16="http://schemas.microsoft.com/office/drawing/2014/main" val="20003"/>
                    </a:ext>
                  </a:extLst>
                </a:gridCol>
                <a:gridCol w="1354275">
                  <a:extLst>
                    <a:ext uri="{9D8B030D-6E8A-4147-A177-3AD203B41FA5}">
                      <a16:colId xmlns:a16="http://schemas.microsoft.com/office/drawing/2014/main" val="20004"/>
                    </a:ext>
                  </a:extLst>
                </a:gridCol>
              </a:tblGrid>
              <a:tr h="633200">
                <a:tc>
                  <a:txBody>
                    <a:bodyPr/>
                    <a:lstStyle/>
                    <a:p>
                      <a:pPr marL="0" lvl="0" indent="0" algn="l" rtl="0">
                        <a:spcBef>
                          <a:spcPts val="0"/>
                        </a:spcBef>
                        <a:spcAft>
                          <a:spcPts val="0"/>
                        </a:spcAft>
                        <a:buNone/>
                      </a:pPr>
                      <a:r>
                        <a:rPr lang="en" b="1"/>
                        <a:t>AREA</a:t>
                      </a:r>
                      <a:endParaRPr b="1"/>
                    </a:p>
                  </a:txBody>
                  <a:tcPr marL="91425" marR="91425" marT="91425" marB="91425">
                    <a:solidFill>
                      <a:srgbClr val="EFEFEF"/>
                    </a:solidFill>
                  </a:tcPr>
                </a:tc>
                <a:tc>
                  <a:txBody>
                    <a:bodyPr/>
                    <a:lstStyle/>
                    <a:p>
                      <a:pPr marL="0" lvl="0" indent="0" algn="l" rtl="0">
                        <a:spcBef>
                          <a:spcPts val="0"/>
                        </a:spcBef>
                        <a:spcAft>
                          <a:spcPts val="0"/>
                        </a:spcAft>
                        <a:buNone/>
                      </a:pPr>
                      <a:r>
                        <a:rPr lang="en" b="1" dirty="0"/>
                        <a:t>OBJECTIVES</a:t>
                      </a:r>
                      <a:endParaRPr b="1" dirty="0"/>
                    </a:p>
                  </a:txBody>
                  <a:tcPr marL="91425" marR="91425" marT="91425" marB="91425">
                    <a:solidFill>
                      <a:srgbClr val="EFEFEF"/>
                    </a:solidFill>
                  </a:tcPr>
                </a:tc>
                <a:tc>
                  <a:txBody>
                    <a:bodyPr/>
                    <a:lstStyle/>
                    <a:p>
                      <a:pPr marL="0" lvl="0" indent="0" algn="l" rtl="0">
                        <a:spcBef>
                          <a:spcPts val="0"/>
                        </a:spcBef>
                        <a:spcAft>
                          <a:spcPts val="0"/>
                        </a:spcAft>
                        <a:buNone/>
                      </a:pPr>
                      <a:r>
                        <a:rPr lang="en" b="1"/>
                        <a:t> KPI</a:t>
                      </a:r>
                      <a:endParaRPr b="1"/>
                    </a:p>
                  </a:txBody>
                  <a:tcPr marL="91425" marR="91425" marT="91425" marB="91425">
                    <a:solidFill>
                      <a:srgbClr val="EFEFEF"/>
                    </a:solidFill>
                  </a:tcPr>
                </a:tc>
                <a:tc>
                  <a:txBody>
                    <a:bodyPr/>
                    <a:lstStyle/>
                    <a:p>
                      <a:pPr marL="0" lvl="0" indent="0" algn="l" rtl="0">
                        <a:spcBef>
                          <a:spcPts val="0"/>
                        </a:spcBef>
                        <a:spcAft>
                          <a:spcPts val="0"/>
                        </a:spcAft>
                        <a:buNone/>
                      </a:pPr>
                      <a:r>
                        <a:rPr lang="en" b="1"/>
                        <a:t>TARGETS</a:t>
                      </a:r>
                      <a:endParaRPr b="1"/>
                    </a:p>
                  </a:txBody>
                  <a:tcPr marL="91425" marR="91425" marT="91425" marB="91425">
                    <a:solidFill>
                      <a:srgbClr val="EFEFEF"/>
                    </a:solidFill>
                  </a:tcPr>
                </a:tc>
                <a:tc>
                  <a:txBody>
                    <a:bodyPr/>
                    <a:lstStyle/>
                    <a:p>
                      <a:pPr marL="0" lvl="0" indent="0" algn="l" rtl="0">
                        <a:spcBef>
                          <a:spcPts val="0"/>
                        </a:spcBef>
                        <a:spcAft>
                          <a:spcPts val="0"/>
                        </a:spcAft>
                        <a:buNone/>
                      </a:pPr>
                      <a:r>
                        <a:rPr lang="en" b="1"/>
                        <a:t>PROJECTS</a:t>
                      </a:r>
                      <a:endParaRPr b="1"/>
                    </a:p>
                  </a:txBody>
                  <a:tcPr marL="91425" marR="91425" marT="91425" marB="91425">
                    <a:solidFill>
                      <a:srgbClr val="EFEFEF"/>
                    </a:solidFill>
                  </a:tcPr>
                </a:tc>
                <a:extLst>
                  <a:ext uri="{0D108BD9-81ED-4DB2-BD59-A6C34878D82A}">
                    <a16:rowId xmlns:a16="http://schemas.microsoft.com/office/drawing/2014/main" val="10000"/>
                  </a:ext>
                </a:extLst>
              </a:tr>
              <a:tr h="838925">
                <a:tc>
                  <a:txBody>
                    <a:bodyPr/>
                    <a:lstStyle/>
                    <a:p>
                      <a:pPr marL="0" lvl="0" indent="0" algn="l" rtl="0">
                        <a:spcBef>
                          <a:spcPts val="0"/>
                        </a:spcBef>
                        <a:spcAft>
                          <a:spcPts val="0"/>
                        </a:spcAft>
                        <a:buNone/>
                      </a:pPr>
                      <a:r>
                        <a:rPr lang="en" b="1"/>
                        <a:t>FINANCIAL</a:t>
                      </a:r>
                      <a:endParaRPr b="1"/>
                    </a:p>
                  </a:txBody>
                  <a:tcPr marL="91425" marR="91425" marT="91425" marB="91425">
                    <a:solidFill>
                      <a:srgbClr val="D9EAD3"/>
                    </a:solidFill>
                  </a:tcPr>
                </a:tc>
                <a:tc>
                  <a:txBody>
                    <a:bodyPr/>
                    <a:lstStyle/>
                    <a:p>
                      <a:pPr marL="0" lvl="0" indent="0" algn="l" rtl="0">
                        <a:spcBef>
                          <a:spcPts val="0"/>
                        </a:spcBef>
                        <a:spcAft>
                          <a:spcPts val="0"/>
                        </a:spcAft>
                        <a:buNone/>
                      </a:pPr>
                      <a:endParaRPr/>
                    </a:p>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1"/>
                  </a:ext>
                </a:extLst>
              </a:tr>
              <a:tr h="633200">
                <a:tc>
                  <a:txBody>
                    <a:bodyPr/>
                    <a:lstStyle/>
                    <a:p>
                      <a:pPr marL="0" lvl="0" indent="0" algn="l" rtl="0">
                        <a:spcBef>
                          <a:spcPts val="0"/>
                        </a:spcBef>
                        <a:spcAft>
                          <a:spcPts val="0"/>
                        </a:spcAft>
                        <a:buNone/>
                      </a:pPr>
                      <a:r>
                        <a:rPr lang="en" b="1"/>
                        <a:t>CUSTOMER</a:t>
                      </a:r>
                      <a:endParaRPr b="1"/>
                    </a:p>
                  </a:txBody>
                  <a:tcPr marL="91425" marR="91425" marT="91425" marB="91425">
                    <a:solidFill>
                      <a:srgbClr val="C9DAF8"/>
                    </a:solidFill>
                  </a:tcPr>
                </a:tc>
                <a:tc>
                  <a:txBody>
                    <a:bodyPr/>
                    <a:lstStyle/>
                    <a:p>
                      <a:pPr marL="0" lvl="0" indent="0" algn="l" rtl="0">
                        <a:spcBef>
                          <a:spcPts val="0"/>
                        </a:spcBef>
                        <a:spcAft>
                          <a:spcPts val="0"/>
                        </a:spcAft>
                        <a:buNone/>
                      </a:pPr>
                      <a:endParaRPr/>
                    </a:p>
                  </a:txBody>
                  <a:tcPr marL="91425" marR="91425" marT="91425" marB="91425">
                    <a:solidFill>
                      <a:srgbClr val="C9DAF8"/>
                    </a:solidFill>
                  </a:tcPr>
                </a:tc>
                <a:tc>
                  <a:txBody>
                    <a:bodyPr/>
                    <a:lstStyle/>
                    <a:p>
                      <a:pPr marL="0" lvl="0" indent="0" algn="l" rtl="0">
                        <a:spcBef>
                          <a:spcPts val="0"/>
                        </a:spcBef>
                        <a:spcAft>
                          <a:spcPts val="0"/>
                        </a:spcAft>
                        <a:buNone/>
                      </a:pPr>
                      <a:endParaRPr/>
                    </a:p>
                  </a:txBody>
                  <a:tcPr marL="91425" marR="91425" marT="91425" marB="91425">
                    <a:solidFill>
                      <a:srgbClr val="C9DAF8"/>
                    </a:solidFill>
                  </a:tcPr>
                </a:tc>
                <a:tc>
                  <a:txBody>
                    <a:bodyPr/>
                    <a:lstStyle/>
                    <a:p>
                      <a:pPr marL="0" lvl="0" indent="0" algn="l" rtl="0">
                        <a:spcBef>
                          <a:spcPts val="0"/>
                        </a:spcBef>
                        <a:spcAft>
                          <a:spcPts val="0"/>
                        </a:spcAft>
                        <a:buNone/>
                      </a:pPr>
                      <a:endParaRPr/>
                    </a:p>
                  </a:txBody>
                  <a:tcPr marL="91425" marR="91425" marT="91425" marB="91425">
                    <a:solidFill>
                      <a:srgbClr val="C9DAF8"/>
                    </a:solidFill>
                  </a:tcPr>
                </a:tc>
                <a:tc>
                  <a:txBody>
                    <a:bodyPr/>
                    <a:lstStyle/>
                    <a:p>
                      <a:pPr marL="0" lvl="0" indent="0" algn="l" rtl="0">
                        <a:spcBef>
                          <a:spcPts val="0"/>
                        </a:spcBef>
                        <a:spcAft>
                          <a:spcPts val="0"/>
                        </a:spcAft>
                        <a:buNone/>
                      </a:pPr>
                      <a:endParaRPr/>
                    </a:p>
                  </a:txBody>
                  <a:tcPr marL="91425" marR="91425" marT="91425" marB="91425">
                    <a:solidFill>
                      <a:srgbClr val="C9DAF8"/>
                    </a:solidFill>
                  </a:tcPr>
                </a:tc>
                <a:extLst>
                  <a:ext uri="{0D108BD9-81ED-4DB2-BD59-A6C34878D82A}">
                    <a16:rowId xmlns:a16="http://schemas.microsoft.com/office/drawing/2014/main" val="10002"/>
                  </a:ext>
                </a:extLst>
              </a:tr>
              <a:tr h="633200">
                <a:tc>
                  <a:txBody>
                    <a:bodyPr/>
                    <a:lstStyle/>
                    <a:p>
                      <a:pPr marL="0" lvl="0" indent="0" algn="l" rtl="0">
                        <a:spcBef>
                          <a:spcPts val="0"/>
                        </a:spcBef>
                        <a:spcAft>
                          <a:spcPts val="0"/>
                        </a:spcAft>
                        <a:buNone/>
                      </a:pPr>
                      <a:r>
                        <a:rPr lang="en" b="1"/>
                        <a:t>PROCESSES</a:t>
                      </a:r>
                      <a:endParaRPr b="1"/>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3"/>
                  </a:ext>
                </a:extLst>
              </a:tr>
              <a:tr h="785725">
                <a:tc>
                  <a:txBody>
                    <a:bodyPr/>
                    <a:lstStyle/>
                    <a:p>
                      <a:pPr marL="0" lvl="0" indent="0" algn="l" rtl="0">
                        <a:spcBef>
                          <a:spcPts val="0"/>
                        </a:spcBef>
                        <a:spcAft>
                          <a:spcPts val="0"/>
                        </a:spcAft>
                        <a:buNone/>
                      </a:pPr>
                      <a:r>
                        <a:rPr lang="en" b="1"/>
                        <a:t>CAPACITY</a:t>
                      </a:r>
                      <a:endParaRPr b="1"/>
                    </a:p>
                  </a:txBody>
                  <a:tcPr marL="91425" marR="91425" marT="91425" marB="91425">
                    <a:solidFill>
                      <a:srgbClr val="FFF2CC"/>
                    </a:solidFill>
                  </a:tcPr>
                </a:tc>
                <a:tc>
                  <a:txBody>
                    <a:bodyPr/>
                    <a:lstStyle/>
                    <a:p>
                      <a:pPr marL="0" lvl="0" indent="0" algn="l" rtl="0">
                        <a:spcBef>
                          <a:spcPts val="0"/>
                        </a:spcBef>
                        <a:spcAft>
                          <a:spcPts val="0"/>
                        </a:spcAft>
                        <a:buNone/>
                      </a:pPr>
                      <a:endParaRPr/>
                    </a:p>
                  </a:txBody>
                  <a:tcPr marL="91425" marR="91425" marT="91425" marB="91425">
                    <a:solidFill>
                      <a:srgbClr val="FFF2CC"/>
                    </a:solidFill>
                  </a:tcPr>
                </a:tc>
                <a:tc>
                  <a:txBody>
                    <a:bodyPr/>
                    <a:lstStyle/>
                    <a:p>
                      <a:pPr marL="0" lvl="0" indent="0" algn="l" rtl="0">
                        <a:spcBef>
                          <a:spcPts val="0"/>
                        </a:spcBef>
                        <a:spcAft>
                          <a:spcPts val="0"/>
                        </a:spcAft>
                        <a:buNone/>
                      </a:pPr>
                      <a:endParaRPr/>
                    </a:p>
                  </a:txBody>
                  <a:tcPr marL="91425" marR="91425" marT="91425" marB="91425">
                    <a:solidFill>
                      <a:srgbClr val="FFF2CC"/>
                    </a:solidFill>
                  </a:tcPr>
                </a:tc>
                <a:tc>
                  <a:txBody>
                    <a:bodyPr/>
                    <a:lstStyle/>
                    <a:p>
                      <a:pPr marL="0" lvl="0" indent="0" algn="l" rtl="0">
                        <a:spcBef>
                          <a:spcPts val="0"/>
                        </a:spcBef>
                        <a:spcAft>
                          <a:spcPts val="0"/>
                        </a:spcAft>
                        <a:buNone/>
                      </a:pPr>
                      <a:endParaRPr/>
                    </a:p>
                  </a:txBody>
                  <a:tcPr marL="91425" marR="91425" marT="91425" marB="91425">
                    <a:solidFill>
                      <a:srgbClr val="FFF2CC"/>
                    </a:solidFill>
                  </a:tcPr>
                </a:tc>
                <a:tc>
                  <a:txBody>
                    <a:bodyPr/>
                    <a:lstStyle/>
                    <a:p>
                      <a:pPr marL="0" lvl="0" indent="0" algn="l" rtl="0">
                        <a:spcBef>
                          <a:spcPts val="0"/>
                        </a:spcBef>
                        <a:spcAft>
                          <a:spcPts val="0"/>
                        </a:spcAft>
                        <a:buNone/>
                      </a:pPr>
                      <a:endParaRPr dirty="0"/>
                    </a:p>
                  </a:txBody>
                  <a:tcPr marL="91425" marR="91425" marT="91425" marB="91425">
                    <a:solidFill>
                      <a:srgbClr val="FFF2CC"/>
                    </a:solidFill>
                  </a:tcPr>
                </a:tc>
                <a:extLst>
                  <a:ext uri="{0D108BD9-81ED-4DB2-BD59-A6C34878D82A}">
                    <a16:rowId xmlns:a16="http://schemas.microsoft.com/office/drawing/2014/main" val="10004"/>
                  </a:ext>
                </a:extLst>
              </a:tr>
            </a:tbl>
          </a:graphicData>
        </a:graphic>
      </p:graphicFrame>
      <p:sp>
        <p:nvSpPr>
          <p:cNvPr id="61" name="Google Shape;61;p14"/>
          <p:cNvSpPr/>
          <p:nvPr/>
        </p:nvSpPr>
        <p:spPr>
          <a:xfrm>
            <a:off x="1897100" y="212400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4"/>
          <p:cNvSpPr/>
          <p:nvPr/>
        </p:nvSpPr>
        <p:spPr>
          <a:xfrm>
            <a:off x="3006650" y="212400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4"/>
          <p:cNvSpPr/>
          <p:nvPr/>
        </p:nvSpPr>
        <p:spPr>
          <a:xfrm>
            <a:off x="4116200" y="212400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4"/>
          <p:cNvSpPr/>
          <p:nvPr/>
        </p:nvSpPr>
        <p:spPr>
          <a:xfrm>
            <a:off x="1897100" y="2897438"/>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 name="Google Shape;65;p14"/>
          <p:cNvSpPr/>
          <p:nvPr/>
        </p:nvSpPr>
        <p:spPr>
          <a:xfrm>
            <a:off x="3006650" y="2897438"/>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 name="Google Shape;66;p14"/>
          <p:cNvSpPr/>
          <p:nvPr/>
        </p:nvSpPr>
        <p:spPr>
          <a:xfrm>
            <a:off x="4116200" y="2897438"/>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 name="Google Shape;67;p14"/>
          <p:cNvSpPr/>
          <p:nvPr/>
        </p:nvSpPr>
        <p:spPr>
          <a:xfrm>
            <a:off x="1897100" y="3551025"/>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 name="Google Shape;68;p14"/>
          <p:cNvSpPr/>
          <p:nvPr/>
        </p:nvSpPr>
        <p:spPr>
          <a:xfrm>
            <a:off x="3006650" y="3551025"/>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14"/>
          <p:cNvSpPr/>
          <p:nvPr/>
        </p:nvSpPr>
        <p:spPr>
          <a:xfrm>
            <a:off x="4116200" y="3551025"/>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 name="Google Shape;70;p14"/>
          <p:cNvSpPr/>
          <p:nvPr/>
        </p:nvSpPr>
        <p:spPr>
          <a:xfrm>
            <a:off x="1897100" y="422405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 name="Google Shape;71;p14"/>
          <p:cNvSpPr/>
          <p:nvPr/>
        </p:nvSpPr>
        <p:spPr>
          <a:xfrm>
            <a:off x="3006650" y="422405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14"/>
          <p:cNvSpPr/>
          <p:nvPr/>
        </p:nvSpPr>
        <p:spPr>
          <a:xfrm>
            <a:off x="4116200" y="4224050"/>
            <a:ext cx="960600" cy="411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73" name="Google Shape;73;p14"/>
          <p:cNvGraphicFramePr/>
          <p:nvPr/>
        </p:nvGraphicFramePr>
        <p:xfrm>
          <a:off x="371375" y="297475"/>
          <a:ext cx="7239000" cy="811110"/>
        </p:xfrm>
        <a:graphic>
          <a:graphicData uri="http://schemas.openxmlformats.org/drawingml/2006/table">
            <a:tbl>
              <a:tblPr>
                <a:noFill/>
                <a:tableStyleId>{27C4B271-CB5B-4DD3-A49C-1D4A961D7196}</a:tableStyleId>
              </a:tblPr>
              <a:tblGrid>
                <a:gridCol w="1352950">
                  <a:extLst>
                    <a:ext uri="{9D8B030D-6E8A-4147-A177-3AD203B41FA5}">
                      <a16:colId xmlns:a16="http://schemas.microsoft.com/office/drawing/2014/main" val="20000"/>
                    </a:ext>
                  </a:extLst>
                </a:gridCol>
                <a:gridCol w="5886050">
                  <a:extLst>
                    <a:ext uri="{9D8B030D-6E8A-4147-A177-3AD203B41FA5}">
                      <a16:colId xmlns:a16="http://schemas.microsoft.com/office/drawing/2014/main" val="20001"/>
                    </a:ext>
                  </a:extLst>
                </a:gridCol>
              </a:tblGrid>
              <a:tr h="414900">
                <a:tc>
                  <a:txBody>
                    <a:bodyPr/>
                    <a:lstStyle/>
                    <a:p>
                      <a:pPr marL="0" lvl="0" indent="0" algn="l" rtl="0">
                        <a:spcBef>
                          <a:spcPts val="0"/>
                        </a:spcBef>
                        <a:spcAft>
                          <a:spcPts val="0"/>
                        </a:spcAft>
                        <a:buNone/>
                      </a:pPr>
                      <a:r>
                        <a:rPr lang="en"/>
                        <a:t>VISION: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MISSION: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341</Words>
  <Application>Microsoft Office PowerPoint</Application>
  <PresentationFormat>On-screen Show (16:9)</PresentationFormat>
  <Paragraphs>19</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Roboto</vt:lpstr>
      <vt:lpstr>Arial</vt:lpstr>
      <vt:lpstr>Simple Light</vt:lpstr>
      <vt:lpstr>Balance Scorecard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Balance Scorecard Template</dc:title>
  <cp:lastModifiedBy>Alex Ali</cp:lastModifiedBy>
  <cp:revision>2</cp:revision>
  <dcterms:modified xsi:type="dcterms:W3CDTF">2023-06-05T06:28:18Z</dcterms:modified>
</cp:coreProperties>
</file>